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050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712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623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288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930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556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428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503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332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983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263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BBC4F-42E7-4280-8207-BB01D2A0DA3B}" type="datetimeFigureOut">
              <a:rPr lang="en-US" smtClean="0"/>
              <a:pPr/>
              <a:t>10/20/2010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548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What Did We Learn from 70 Years of Research on Instructional Film?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History of Ed Tech</a:t>
            </a:r>
          </a:p>
          <a:p>
            <a:pPr algn="r"/>
            <a:r>
              <a:rPr lang="en-US" dirty="0" smtClean="0"/>
              <a:t>EDC&amp;I 510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0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Leaving Aside…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Design Issues</a:t>
            </a:r>
          </a:p>
          <a:p>
            <a:r>
              <a:rPr lang="en-US" dirty="0" smtClean="0"/>
              <a:t>Hawthorne &amp; John Henry Effects</a:t>
            </a:r>
          </a:p>
          <a:p>
            <a:pPr lvl="1"/>
            <a:r>
              <a:rPr lang="en-US" dirty="0" smtClean="0"/>
              <a:t>Experimental situation itself changes peoples’ behavior, may result in greater effort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694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Mattered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Design</a:t>
            </a:r>
          </a:p>
          <a:p>
            <a:pPr lvl="1"/>
            <a:r>
              <a:rPr lang="en-US" dirty="0" smtClean="0"/>
              <a:t>Outcomes specified; match to other parts of curriculum, learners’ prior knowledge</a:t>
            </a:r>
          </a:p>
          <a:p>
            <a:r>
              <a:rPr lang="en-US" dirty="0" smtClean="0"/>
              <a:t>Activating Learners</a:t>
            </a:r>
          </a:p>
          <a:p>
            <a:pPr lvl="1"/>
            <a:r>
              <a:rPr lang="en-US" dirty="0" smtClean="0"/>
              <a:t>Prior or embedded questions; cuing to key parts of film</a:t>
            </a:r>
          </a:p>
          <a:p>
            <a:r>
              <a:rPr lang="en-US" dirty="0" smtClean="0"/>
              <a:t>Judicious Use of Production Values</a:t>
            </a:r>
          </a:p>
          <a:p>
            <a:pPr lvl="1"/>
            <a:r>
              <a:rPr lang="en-US" dirty="0" smtClean="0"/>
              <a:t>Animations; time-lapse; close ups; POV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07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Didn’t Matter So Much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Cinematic &amp; Production Elements</a:t>
            </a:r>
          </a:p>
          <a:p>
            <a:pPr lvl="1"/>
            <a:r>
              <a:rPr lang="en-US" dirty="0" smtClean="0"/>
              <a:t>Color (mostly); “finished” quality of script, etc.</a:t>
            </a:r>
          </a:p>
          <a:p>
            <a:r>
              <a:rPr lang="en-US" dirty="0" smtClean="0"/>
              <a:t>“Realism”</a:t>
            </a:r>
          </a:p>
          <a:p>
            <a:pPr lvl="1"/>
            <a:r>
              <a:rPr lang="en-US" dirty="0" smtClean="0"/>
              <a:t>Underspecified concept</a:t>
            </a:r>
            <a:endParaRPr lang="en-US" dirty="0" smtClean="0"/>
          </a:p>
          <a:p>
            <a:r>
              <a:rPr lang="en-US" dirty="0" smtClean="0"/>
              <a:t>Humor </a:t>
            </a:r>
            <a:r>
              <a:rPr lang="en-US" dirty="0" smtClean="0"/>
              <a:t>or Other “Motivational” Elements</a:t>
            </a:r>
          </a:p>
          <a:p>
            <a:pPr lvl="1"/>
            <a:r>
              <a:rPr lang="en-US" dirty="0" smtClean="0"/>
              <a:t>“Motivating distractors”</a:t>
            </a:r>
          </a:p>
          <a:p>
            <a:r>
              <a:rPr lang="en-US" dirty="0" smtClean="0"/>
              <a:t>Novelty  Effects</a:t>
            </a:r>
          </a:p>
          <a:p>
            <a:pPr lvl="1"/>
            <a:r>
              <a:rPr lang="en-US" dirty="0" smtClean="0"/>
              <a:t>Any novel medium is motivating for a while just because it’s new; but that effect fades rapidly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93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Was Left Unanswered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Learner Control</a:t>
            </a:r>
          </a:p>
          <a:p>
            <a:pPr lvl="1"/>
            <a:r>
              <a:rPr lang="en-US" dirty="0" smtClean="0"/>
              <a:t>Difficult to provide under existing physical and display limitations at the time</a:t>
            </a:r>
          </a:p>
          <a:p>
            <a:r>
              <a:rPr lang="en-US" dirty="0" smtClean="0"/>
              <a:t>Medium-Specific Modeling</a:t>
            </a:r>
          </a:p>
          <a:p>
            <a:pPr lvl="1"/>
            <a:r>
              <a:rPr lang="en-US" dirty="0" smtClean="0"/>
              <a:t>Salomon’s “zoom” </a:t>
            </a:r>
            <a:r>
              <a:rPr lang="en-US" dirty="0" smtClean="0"/>
              <a:t>studies, close-ups, time-lapse, etc.</a:t>
            </a:r>
            <a:endParaRPr lang="en-US" dirty="0" smtClean="0"/>
          </a:p>
          <a:p>
            <a:r>
              <a:rPr lang="en-US" dirty="0" smtClean="0"/>
              <a:t>Economics of Materials Development</a:t>
            </a:r>
          </a:p>
          <a:p>
            <a:pPr lvl="1"/>
            <a:r>
              <a:rPr lang="en-US" dirty="0" smtClean="0"/>
              <a:t>Costs vis a vis texts; distribution and use; tie-ins to curricula,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31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Questions that Faded with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“Mass” Instruction</a:t>
            </a:r>
          </a:p>
          <a:p>
            <a:pPr lvl="1"/>
            <a:r>
              <a:rPr lang="en-US" dirty="0" smtClean="0"/>
              <a:t>Critical in military context (Cf. current “differentiated” approach)</a:t>
            </a:r>
          </a:p>
          <a:p>
            <a:r>
              <a:rPr lang="en-US" dirty="0" smtClean="0"/>
              <a:t>Instructor Preparation</a:t>
            </a:r>
          </a:p>
          <a:p>
            <a:pPr lvl="1"/>
            <a:r>
              <a:rPr lang="en-US" dirty="0" smtClean="0"/>
              <a:t>Instructors’ readiness to use a new technology, its fit with their thinking </a:t>
            </a:r>
            <a:r>
              <a:rPr lang="en-US" smtClean="0"/>
              <a:t>about instruction and learning </a:t>
            </a:r>
            <a:r>
              <a:rPr lang="en-US" dirty="0" smtClean="0"/>
              <a:t>(Rise of more media-savvy populace)</a:t>
            </a:r>
          </a:p>
          <a:p>
            <a:r>
              <a:rPr lang="en-US" dirty="0" smtClean="0"/>
              <a:t>Physical Ease of Use</a:t>
            </a:r>
          </a:p>
          <a:p>
            <a:pPr lvl="1"/>
            <a:r>
              <a:rPr lang="en-US" dirty="0" smtClean="0"/>
              <a:t>Availability of resources and conditions to use them in (Spread of better facilities)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833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Did We Learn from 70 Years of Research on Instructional Film?</vt:lpstr>
      <vt:lpstr>Leaving Aside…</vt:lpstr>
      <vt:lpstr>What Mattered</vt:lpstr>
      <vt:lpstr>What Didn’t Matter So Much</vt:lpstr>
      <vt:lpstr>What Was Left Unanswered</vt:lpstr>
      <vt:lpstr>Questions that Faded with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We Learn from 70 Years of Research on Instructional Film?</dc:title>
  <dc:creator>S Kerr</dc:creator>
  <cp:lastModifiedBy>stkerr</cp:lastModifiedBy>
  <cp:revision>5</cp:revision>
  <dcterms:created xsi:type="dcterms:W3CDTF">2010-10-20T17:32:49Z</dcterms:created>
  <dcterms:modified xsi:type="dcterms:W3CDTF">2010-10-20T22:45:51Z</dcterms:modified>
</cp:coreProperties>
</file>